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  <p:sldMasterId id="214748370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60" r:id="rId5"/>
    <p:sldId id="262" r:id="rId6"/>
    <p:sldId id="263" r:id="rId7"/>
    <p:sldId id="264" r:id="rId8"/>
    <p:sldId id="261" r:id="rId9"/>
    <p:sldId id="265" r:id="rId10"/>
    <p:sldId id="269" r:id="rId11"/>
    <p:sldId id="267" r:id="rId12"/>
    <p:sldId id="270" r:id="rId13"/>
    <p:sldId id="266" r:id="rId14"/>
  </p:sldIdLst>
  <p:sldSz cx="12198350" cy="6858000"/>
  <p:notesSz cx="7099300" cy="102346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3135" userDrawn="1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1665" userDrawn="1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7289" userDrawn="1">
          <p15:clr>
            <a:srgbClr val="A4A3A4"/>
          </p15:clr>
        </p15:guide>
        <p15:guide id="12" orient="horz" pos="3852">
          <p15:clr>
            <a:srgbClr val="A4A3A4"/>
          </p15:clr>
        </p15:guide>
        <p15:guide id="13" orient="horz" pos="2329">
          <p15:clr>
            <a:srgbClr val="A4A3A4"/>
          </p15:clr>
        </p15:guide>
        <p15:guide id="14" pos="4384">
          <p15:clr>
            <a:srgbClr val="A4A3A4"/>
          </p15:clr>
        </p15:guide>
        <p15:guide id="15" orient="horz" pos="3941">
          <p15:clr>
            <a:srgbClr val="A4A3A4"/>
          </p15:clr>
        </p15:guide>
        <p15:guide id="16" orient="horz" pos="3177">
          <p15:clr>
            <a:srgbClr val="A4A3A4"/>
          </p15:clr>
        </p15:guide>
        <p15:guide id="17" orient="horz" pos="2347">
          <p15:clr>
            <a:srgbClr val="A4A3A4"/>
          </p15:clr>
        </p15:guide>
        <p15:guide id="18" orient="horz" pos="11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DD7"/>
    <a:srgbClr val="FFC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80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1128" y="-6"/>
      </p:cViewPr>
      <p:guideLst>
        <p:guide orient="horz" pos="3929"/>
        <p:guide orient="horz" pos="618"/>
        <p:guide orient="horz" pos="3135"/>
        <p:guide orient="horz" pos="2341"/>
        <p:guide orient="horz" pos="958"/>
        <p:guide orient="horz" pos="210"/>
        <p:guide pos="395"/>
        <p:guide pos="1665"/>
        <p:guide pos="3933"/>
        <p:guide pos="7380"/>
        <p:guide pos="7289"/>
        <p:guide orient="horz" pos="3852"/>
        <p:guide orient="horz" pos="2329"/>
        <p:guide pos="4384"/>
        <p:guide orient="horz" pos="3941"/>
        <p:guide orient="horz" pos="3177"/>
        <p:guide orient="horz" pos="2347"/>
        <p:guide orient="horz" pos="11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3954" y="10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750ED-890B-4260-B022-FC9D4D365682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42BB-8248-4285-9484-847A85CE9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35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DF35F-3209-4FC6-9B73-EC417AF7278A}" type="datetimeFigureOut">
              <a:rPr lang="de-DE" smtClean="0"/>
              <a:t>28.03.2019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279525"/>
            <a:ext cx="61436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42D15-E72A-4F75-BA8D-7521D40FDB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90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image" Target="../media/image3.w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image" Target="../media/image3.w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image" Target="../media/image3.w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1714"/>
            <a:ext cx="12192000" cy="685457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smtClean="0"/>
              <a:t>© Siemens PLM 2018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dirty="0" smtClean="0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Click to edit title.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Unrestricted</a:t>
            </a:r>
            <a:r>
              <a:rPr lang="de-DE" dirty="0" smtClean="0"/>
              <a:t> © Siemens AG 2018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5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AAEF6401-89E4-4609-9148-A0BA05EB7CAA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6356351"/>
            <a:ext cx="386281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F56E3CD0-F41E-4948-87AC-BA40A19286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33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1714"/>
            <a:ext cx="12192000" cy="685457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Restricted</a:t>
            </a:r>
            <a:r>
              <a:rPr lang="de-DE" dirty="0" smtClean="0"/>
              <a:t> © Siemens AG 2016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7291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Click to edit title.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Restricted</a:t>
            </a:r>
            <a:r>
              <a:rPr lang="de-DE" dirty="0" smtClean="0"/>
              <a:t> © Siemens AG 2016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6293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736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24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 bwMode="auto">
          <a:xfrm>
            <a:off x="588475" y="6346479"/>
            <a:ext cx="1928388" cy="2263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00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30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038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197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652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664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4261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5294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1295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1680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3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hteck 2"/>
          <p:cNvSpPr/>
          <p:nvPr userDrawn="1"/>
        </p:nvSpPr>
        <p:spPr bwMode="auto">
          <a:xfrm>
            <a:off x="502508" y="6326659"/>
            <a:ext cx="2150076" cy="2471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766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16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319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717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5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54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451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AAEF6401-89E4-4609-9148-A0BA05EB7CAA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6356351"/>
            <a:ext cx="386281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F56E3CD0-F41E-4948-87AC-BA40A1928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 bwMode="auto">
          <a:xfrm>
            <a:off x="541176" y="6335486"/>
            <a:ext cx="2099387" cy="251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dirty="0" smtClean="0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9" Type="http://schemas.openxmlformats.org/officeDocument/2006/relationships/tags" Target="../tags/tag15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0.xml"/><Relationship Id="rId42" Type="http://schemas.openxmlformats.org/officeDocument/2006/relationships/tags" Target="../tags/tag18.xml"/><Relationship Id="rId47" Type="http://schemas.openxmlformats.org/officeDocument/2006/relationships/tags" Target="../tags/tag23.xml"/><Relationship Id="rId50" Type="http://schemas.openxmlformats.org/officeDocument/2006/relationships/tags" Target="../tags/tag26.xml"/><Relationship Id="rId55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33" Type="http://schemas.openxmlformats.org/officeDocument/2006/relationships/tags" Target="../tags/tag9.xml"/><Relationship Id="rId38" Type="http://schemas.openxmlformats.org/officeDocument/2006/relationships/tags" Target="../tags/tag14.xml"/><Relationship Id="rId46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5.xml"/><Relationship Id="rId41" Type="http://schemas.openxmlformats.org/officeDocument/2006/relationships/tags" Target="../tags/tag17.xml"/><Relationship Id="rId54" Type="http://schemas.openxmlformats.org/officeDocument/2006/relationships/tags" Target="../tags/tag3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32" Type="http://schemas.openxmlformats.org/officeDocument/2006/relationships/tags" Target="../tags/tag8.xml"/><Relationship Id="rId37" Type="http://schemas.openxmlformats.org/officeDocument/2006/relationships/tags" Target="../tags/tag13.xml"/><Relationship Id="rId40" Type="http://schemas.openxmlformats.org/officeDocument/2006/relationships/tags" Target="../tags/tag16.xml"/><Relationship Id="rId45" Type="http://schemas.openxmlformats.org/officeDocument/2006/relationships/tags" Target="../tags/tag21.xml"/><Relationship Id="rId53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4.xml"/><Relationship Id="rId36" Type="http://schemas.openxmlformats.org/officeDocument/2006/relationships/tags" Target="../tags/tag12.xml"/><Relationship Id="rId49" Type="http://schemas.openxmlformats.org/officeDocument/2006/relationships/tags" Target="../tags/tag2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7.xml"/><Relationship Id="rId44" Type="http://schemas.openxmlformats.org/officeDocument/2006/relationships/tags" Target="../tags/tag20.xml"/><Relationship Id="rId52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Relationship Id="rId30" Type="http://schemas.openxmlformats.org/officeDocument/2006/relationships/tags" Target="../tags/tag6.xml"/><Relationship Id="rId35" Type="http://schemas.openxmlformats.org/officeDocument/2006/relationships/tags" Target="../tags/tag11.xml"/><Relationship Id="rId43" Type="http://schemas.openxmlformats.org/officeDocument/2006/relationships/tags" Target="../tags/tag19.xml"/><Relationship Id="rId48" Type="http://schemas.openxmlformats.org/officeDocument/2006/relationships/tags" Target="../tags/tag24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7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tags" Target="../tags/tag91.xml"/><Relationship Id="rId39" Type="http://schemas.openxmlformats.org/officeDocument/2006/relationships/tags" Target="../tags/tag104.xml"/><Relationship Id="rId21" Type="http://schemas.openxmlformats.org/officeDocument/2006/relationships/slideLayout" Target="../slideLayouts/slideLayout44.xml"/><Relationship Id="rId34" Type="http://schemas.openxmlformats.org/officeDocument/2006/relationships/tags" Target="../tags/tag99.xml"/><Relationship Id="rId42" Type="http://schemas.openxmlformats.org/officeDocument/2006/relationships/tags" Target="../tags/tag107.xml"/><Relationship Id="rId47" Type="http://schemas.openxmlformats.org/officeDocument/2006/relationships/tags" Target="../tags/tag112.xml"/><Relationship Id="rId50" Type="http://schemas.openxmlformats.org/officeDocument/2006/relationships/tags" Target="../tags/tag115.xml"/><Relationship Id="rId55" Type="http://schemas.openxmlformats.org/officeDocument/2006/relationships/image" Target="../media/image1.wmf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38" Type="http://schemas.openxmlformats.org/officeDocument/2006/relationships/tags" Target="../tags/tag103.xml"/><Relationship Id="rId46" Type="http://schemas.openxmlformats.org/officeDocument/2006/relationships/tags" Target="../tags/tag111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tags" Target="../tags/tag94.xml"/><Relationship Id="rId41" Type="http://schemas.openxmlformats.org/officeDocument/2006/relationships/tags" Target="../tags/tag106.xml"/><Relationship Id="rId54" Type="http://schemas.openxmlformats.org/officeDocument/2006/relationships/tags" Target="../tags/tag11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32" Type="http://schemas.openxmlformats.org/officeDocument/2006/relationships/tags" Target="../tags/tag97.xml"/><Relationship Id="rId37" Type="http://schemas.openxmlformats.org/officeDocument/2006/relationships/tags" Target="../tags/tag102.xml"/><Relationship Id="rId40" Type="http://schemas.openxmlformats.org/officeDocument/2006/relationships/tags" Target="../tags/tag105.xml"/><Relationship Id="rId45" Type="http://schemas.openxmlformats.org/officeDocument/2006/relationships/tags" Target="../tags/tag110.xml"/><Relationship Id="rId53" Type="http://schemas.openxmlformats.org/officeDocument/2006/relationships/tags" Target="../tags/tag11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ags" Target="../tags/tag93.xml"/><Relationship Id="rId36" Type="http://schemas.openxmlformats.org/officeDocument/2006/relationships/tags" Target="../tags/tag101.xml"/><Relationship Id="rId49" Type="http://schemas.openxmlformats.org/officeDocument/2006/relationships/tags" Target="../tags/tag114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tags" Target="../tags/tag96.xml"/><Relationship Id="rId44" Type="http://schemas.openxmlformats.org/officeDocument/2006/relationships/tags" Target="../tags/tag109.xml"/><Relationship Id="rId52" Type="http://schemas.openxmlformats.org/officeDocument/2006/relationships/tags" Target="../tags/tag11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tags" Target="../tags/tag100.xml"/><Relationship Id="rId43" Type="http://schemas.openxmlformats.org/officeDocument/2006/relationships/tags" Target="../tags/tag108.xml"/><Relationship Id="rId48" Type="http://schemas.openxmlformats.org/officeDocument/2006/relationships/tags" Target="../tags/tag113.xml"/><Relationship Id="rId8" Type="http://schemas.openxmlformats.org/officeDocument/2006/relationships/slideLayout" Target="../slideLayouts/slideLayout31.xml"/><Relationship Id="rId51" Type="http://schemas.openxmlformats.org/officeDocument/2006/relationships/tags" Target="../tags/tag116.xml"/><Relationship Id="rId3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>
            <p:custDataLst>
              <p:tags r:id="rId25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 dirty="0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6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7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 dirty="0" smtClean="0">
                <a:solidFill>
                  <a:srgbClr val="879BAA"/>
                </a:solidFill>
              </a:rPr>
              <a:t>Unrestricted © Siemens AG 2016</a:t>
            </a:r>
            <a:endParaRPr lang="de-DE" sz="1000" b="1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2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2F3590B-0B5F-4AE6-AFEE-ACD47ACC2E55}" type="datetime3">
              <a:rPr lang="en-US" sz="1000" noProof="0" smtClean="0">
                <a:solidFill>
                  <a:srgbClr val="000000"/>
                </a:solidFill>
              </a:rPr>
              <a:t>28 March 2019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3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4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Siemens PLM Software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679" r:id="rId4"/>
    <p:sldLayoutId id="2147483695" r:id="rId5"/>
    <p:sldLayoutId id="2147483705" r:id="rId6"/>
    <p:sldLayoutId id="2147483706" r:id="rId7"/>
    <p:sldLayoutId id="2147483670" r:id="rId8"/>
    <p:sldLayoutId id="2147483692" r:id="rId9"/>
    <p:sldLayoutId id="2147483696" r:id="rId10"/>
    <p:sldLayoutId id="2147483707" r:id="rId11"/>
    <p:sldLayoutId id="2147483683" r:id="rId12"/>
    <p:sldLayoutId id="2147483681" r:id="rId13"/>
    <p:sldLayoutId id="2147483697" r:id="rId14"/>
    <p:sldLayoutId id="2147483691" r:id="rId15"/>
    <p:sldLayoutId id="2147483693" r:id="rId16"/>
    <p:sldLayoutId id="2147483684" r:id="rId17"/>
    <p:sldLayoutId id="2147483685" r:id="rId18"/>
    <p:sldLayoutId id="2147483694" r:id="rId19"/>
    <p:sldLayoutId id="2147483686" r:id="rId20"/>
    <p:sldLayoutId id="2147483688" r:id="rId21"/>
    <p:sldLayoutId id="2147483704" r:id="rId22"/>
    <p:sldLayoutId id="2147483708" r:id="rId2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="1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>
            <p:custDataLst>
              <p:tags r:id="rId25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6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7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 dirty="0" err="1" smtClean="0">
                <a:solidFill>
                  <a:srgbClr val="879BAA"/>
                </a:solidFill>
              </a:rPr>
              <a:t>Restricted</a:t>
            </a:r>
            <a:r>
              <a:rPr lang="de-DE" sz="1000" b="1" dirty="0" smtClean="0">
                <a:solidFill>
                  <a:srgbClr val="879BAA"/>
                </a:solidFill>
              </a:rPr>
              <a:t> © </a:t>
            </a:r>
            <a:r>
              <a:rPr lang="de-DE" sz="1000" b="1" dirty="0">
                <a:solidFill>
                  <a:srgbClr val="879BAA"/>
                </a:solidFill>
              </a:rPr>
              <a:t>Siemens AG </a:t>
            </a:r>
            <a:r>
              <a:rPr lang="de-DE" sz="1000" b="1" dirty="0" smtClean="0">
                <a:solidFill>
                  <a:srgbClr val="879BAA"/>
                </a:solidFill>
              </a:rPr>
              <a:t>2016</a:t>
            </a:r>
            <a:endParaRPr lang="de-DE" sz="1000" b="1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2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2F3590B-0B5F-4AE6-AFEE-ACD47ACC2E55}" type="datetime3">
              <a:rPr lang="en-US" sz="1000" noProof="0" smtClean="0">
                <a:solidFill>
                  <a:srgbClr val="000000"/>
                </a:solidFill>
              </a:rPr>
              <a:t>28 March 2019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3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4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Siemens PLM Software</a:t>
            </a:r>
          </a:p>
        </p:txBody>
      </p:sp>
    </p:spTree>
    <p:extLst>
      <p:ext uri="{BB962C8B-B14F-4D97-AF65-F5344CB8AC3E}">
        <p14:creationId xmlns:p14="http://schemas.microsoft.com/office/powerpoint/2010/main" val="279042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="1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85511"/>
            <a:ext cx="6480000" cy="1416984"/>
          </a:xfrm>
        </p:spPr>
        <p:txBody>
          <a:bodyPr/>
          <a:lstStyle/>
          <a:p>
            <a:r>
              <a:rPr lang="en-US" noProof="0" dirty="0" err="1" smtClean="0"/>
              <a:t>Auros</a:t>
            </a:r>
            <a:r>
              <a:rPr lang="en-US" noProof="0" dirty="0" smtClean="0"/>
              <a:t> Reporting Tool</a:t>
            </a:r>
            <a:br>
              <a:rPr lang="en-US" noProof="0" dirty="0" smtClean="0"/>
            </a:br>
            <a:r>
              <a:rPr lang="en-US" sz="3200" dirty="0" smtClean="0"/>
              <a:t>Technical User Guide v 1.3</a:t>
            </a:r>
            <a:endParaRPr lang="en-US" sz="32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Frank Nauroth, Siemens GFA 2018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43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Files for Assessments and Issues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4" y="2066445"/>
            <a:ext cx="7762875" cy="35575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40" y="3051617"/>
            <a:ext cx="7762875" cy="355758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31594" y="1610008"/>
            <a:ext cx="8279671" cy="4564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Report </a:t>
            </a:r>
            <a:r>
              <a:rPr lang="en-US" dirty="0" smtClean="0"/>
              <a:t>Filename Format </a:t>
            </a:r>
            <a:r>
              <a:rPr lang="en-US" dirty="0"/>
              <a:t>is always [</a:t>
            </a:r>
            <a:r>
              <a:rPr lang="en-US" dirty="0" smtClean="0"/>
              <a:t>reportType]_[suffix]_[date</a:t>
            </a:r>
            <a:r>
              <a:rPr lang="en-US" dirty="0"/>
              <a:t>]</a:t>
            </a:r>
            <a:r>
              <a:rPr lang="en-US" dirty="0" smtClean="0"/>
              <a:t>.xlsx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435942" y="2066445"/>
            <a:ext cx="3153573" cy="8364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 Where: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</a:t>
            </a:r>
            <a:r>
              <a:rPr lang="en-US" sz="1200" dirty="0" err="1" smtClean="0">
                <a:solidFill>
                  <a:schemeClr val="tx1"/>
                </a:solidFill>
              </a:rPr>
              <a:t>eportType</a:t>
            </a:r>
            <a:r>
              <a:rPr lang="en-US" sz="1200" dirty="0">
                <a:solidFill>
                  <a:schemeClr val="tx1"/>
                </a:solidFill>
              </a:rPr>
              <a:t>	</a:t>
            </a:r>
            <a:r>
              <a:rPr lang="en-US" sz="1200" dirty="0" smtClean="0">
                <a:solidFill>
                  <a:schemeClr val="tx1"/>
                </a:solidFill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</a:rPr>
              <a:t>CheckList</a:t>
            </a:r>
            <a:r>
              <a:rPr lang="en-US" sz="1200" dirty="0" smtClean="0">
                <a:solidFill>
                  <a:schemeClr val="tx1"/>
                </a:solidFill>
              </a:rPr>
              <a:t> | Issue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 suffix	 = free text as </a:t>
            </a:r>
            <a:r>
              <a:rPr lang="en-US" sz="1200" dirty="0" err="1" smtClean="0">
                <a:solidFill>
                  <a:schemeClr val="tx1"/>
                </a:solidFill>
              </a:rPr>
              <a:t>cmdline</a:t>
            </a:r>
            <a:r>
              <a:rPr lang="en-US" sz="1200" dirty="0" smtClean="0">
                <a:solidFill>
                  <a:schemeClr val="tx1"/>
                </a:solidFill>
              </a:rPr>
              <a:t> parameter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 Date	 = Date[</a:t>
            </a:r>
            <a:r>
              <a:rPr lang="en-US" sz="1200" dirty="0" err="1" smtClean="0">
                <a:solidFill>
                  <a:schemeClr val="tx1"/>
                </a:solidFill>
              </a:rPr>
              <a:t>dd</a:t>
            </a:r>
            <a:r>
              <a:rPr lang="en-US" sz="1200" dirty="0" smtClean="0">
                <a:solidFill>
                  <a:schemeClr val="tx1"/>
                </a:solidFill>
              </a:rPr>
              <a:t>-mm-</a:t>
            </a:r>
            <a:r>
              <a:rPr lang="en-US" sz="1200" dirty="0" err="1" smtClean="0">
                <a:solidFill>
                  <a:schemeClr val="tx1"/>
                </a:solidFill>
              </a:rPr>
              <a:t>yyyy</a:t>
            </a:r>
            <a:r>
              <a:rPr lang="en-US" sz="1200" dirty="0" smtClean="0">
                <a:solidFill>
                  <a:schemeClr val="tx1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78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Report Tool And Its Message Output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5026579" y="2130227"/>
            <a:ext cx="3965431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FF0000"/>
                </a:solidFill>
              </a:rPr>
              <a:t>Tool has been configured for interactive credentials,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FF0000"/>
                </a:solidFill>
              </a:rPr>
              <a:t>but the required parameters are missing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9" y="2149465"/>
            <a:ext cx="4527870" cy="9910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305768" y="2465341"/>
            <a:ext cx="3821341" cy="93689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6" y="2889171"/>
            <a:ext cx="4666923" cy="14300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213375" y="2889171"/>
            <a:ext cx="6242802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EB780A"/>
                </a:solidFill>
              </a:rPr>
              <a:t>The output folder parameter is wrong (Folder does not exist)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EB780A"/>
                </a:solidFill>
              </a:rPr>
              <a:t>Solution: Fix argument to run the tool (last Target parameter in shortcut)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EB780A"/>
                </a:solidFill>
              </a:rPr>
              <a:t>Temporary workaround: Create Folder as configured and press “y” in the output window of the Tool to save the report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59656" y="3802358"/>
            <a:ext cx="4494049" cy="162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8" y="4167343"/>
            <a:ext cx="4775907" cy="1487919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 bwMode="auto">
          <a:xfrm>
            <a:off x="437468" y="5044885"/>
            <a:ext cx="4121992" cy="16180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17485" y="4167343"/>
            <a:ext cx="565913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400" b="1">
                <a:solidFill>
                  <a:srgbClr val="EB780A"/>
                </a:solidFill>
              </a:defRPr>
            </a:lvl1pPr>
          </a:lstStyle>
          <a:p>
            <a:r>
              <a:rPr lang="en-US" sz="1200" dirty="0"/>
              <a:t>The output file is opened (in Excel) and cannot be overwritten</a:t>
            </a:r>
          </a:p>
          <a:p>
            <a:r>
              <a:rPr lang="en-US" sz="1200" dirty="0"/>
              <a:t>Solution 1: Close Excel and press “y” to overwrite existing report</a:t>
            </a:r>
          </a:p>
          <a:p>
            <a:r>
              <a:rPr lang="en-US" sz="1200" dirty="0"/>
              <a:t>Solution 2: Press “n” to exit without saving the current Report</a:t>
            </a:r>
          </a:p>
          <a:p>
            <a:r>
              <a:rPr lang="en-US" sz="1200" dirty="0"/>
              <a:t>Solution 3: Close Excel, rename the existing file and press “y” to </a:t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smtClean="0"/>
              <a:t>                   create a </a:t>
            </a:r>
            <a:r>
              <a:rPr lang="en-US" sz="1200" dirty="0"/>
              <a:t>new report.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67" y="5440608"/>
            <a:ext cx="4727420" cy="1133564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5488321" y="5440608"/>
            <a:ext cx="2679912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00B050"/>
                </a:solidFill>
              </a:rPr>
              <a:t>Tool has successfully finished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00B050"/>
                </a:solidFill>
              </a:rPr>
              <a:t>and saved the Report as configured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05768" y="1343257"/>
            <a:ext cx="7888045" cy="6212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To start some </a:t>
            </a:r>
            <a:r>
              <a:rPr lang="en-US" dirty="0" err="1"/>
              <a:t>Auros</a:t>
            </a:r>
            <a:r>
              <a:rPr lang="en-US" dirty="0"/>
              <a:t> Report, simply double click the shortcut on your </a:t>
            </a:r>
            <a:r>
              <a:rPr lang="en-US" dirty="0" smtClean="0"/>
              <a:t>Desktop</a:t>
            </a:r>
            <a:endParaRPr lang="en-US" dirty="0"/>
          </a:p>
          <a:p>
            <a:r>
              <a:rPr lang="en-US" dirty="0"/>
              <a:t>You will see messages like shown below:</a:t>
            </a:r>
          </a:p>
        </p:txBody>
      </p:sp>
    </p:spTree>
    <p:extLst>
      <p:ext uri="{BB962C8B-B14F-4D97-AF65-F5344CB8AC3E}">
        <p14:creationId xmlns:p14="http://schemas.microsoft.com/office/powerpoint/2010/main" val="8495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Report Tool And </a:t>
            </a:r>
            <a:r>
              <a:rPr lang="en-US" dirty="0" smtClean="0"/>
              <a:t>Error Logging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05768" y="1343257"/>
            <a:ext cx="7888045" cy="6212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 err="1" smtClean="0"/>
              <a:t>Auros</a:t>
            </a:r>
            <a:r>
              <a:rPr lang="en-US" dirty="0" smtClean="0"/>
              <a:t> Reporting Tool will create a log file in the directory %TEMP%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8" y="1714332"/>
            <a:ext cx="3765900" cy="1634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8237" b="56850"/>
          <a:stretch/>
        </p:blipFill>
        <p:spPr>
          <a:xfrm>
            <a:off x="4249790" y="1732070"/>
            <a:ext cx="4567267" cy="1598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851" y="3486182"/>
            <a:ext cx="6292197" cy="30947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88060" y="4433978"/>
            <a:ext cx="40716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Format of the LOG file is: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[DATE TIME] [INFO|WARN|ERROR] [</a:t>
            </a:r>
            <a:r>
              <a:rPr lang="en-US" sz="1200" dirty="0" err="1" smtClean="0">
                <a:solidFill>
                  <a:schemeClr val="tx1"/>
                </a:solidFill>
              </a:rPr>
              <a:t>Class:ROW</a:t>
            </a:r>
            <a:r>
              <a:rPr lang="en-US" sz="1200" dirty="0" smtClean="0">
                <a:solidFill>
                  <a:schemeClr val="tx1"/>
                </a:solidFill>
              </a:rPr>
              <a:t>] [TEXT]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55679" y="2873760"/>
            <a:ext cx="32426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Extension of the log file(s) is: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The Process Name (</a:t>
            </a:r>
            <a:r>
              <a:rPr lang="en-US" sz="1200" dirty="0" err="1" smtClean="0">
                <a:solidFill>
                  <a:schemeClr val="tx1"/>
                </a:solidFill>
              </a:rPr>
              <a:t>PID@Hostname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Scope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50877" y="2288486"/>
            <a:ext cx="10827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Scope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</a:rPr>
              <a:t>of this Project is to create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 Interface to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Auros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Reporting.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 Report should be configurable and the output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format should be Excel. The Tool to create the Report should be command line driven.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556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Tool Installation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4209861" y="1416218"/>
            <a:ext cx="6274052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Installation</a:t>
            </a:r>
            <a:r>
              <a:rPr lang="en-US" dirty="0" smtClean="0">
                <a:solidFill>
                  <a:schemeClr val="tx1"/>
                </a:solidFill>
              </a:rPr>
              <a:t> can simply be done by extracting the installation zip file somewhere. This will create a </a:t>
            </a:r>
            <a:r>
              <a:rPr lang="en-US" dirty="0">
                <a:solidFill>
                  <a:schemeClr val="tx1"/>
                </a:solidFill>
              </a:rPr>
              <a:t>directory named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AurosReporting</a:t>
            </a:r>
            <a:r>
              <a:rPr lang="en-US" dirty="0" smtClean="0">
                <a:solidFill>
                  <a:schemeClr val="tx1"/>
                </a:solidFill>
              </a:rPr>
              <a:t>”.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18023" t="36552" r="44241" b="20950"/>
          <a:stretch/>
        </p:blipFill>
        <p:spPr>
          <a:xfrm>
            <a:off x="150193" y="1416218"/>
            <a:ext cx="3847722" cy="243689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876" y="2699872"/>
            <a:ext cx="4279324" cy="308529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88146" y="2699872"/>
            <a:ext cx="5082326" cy="335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Content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the installation </a:t>
            </a:r>
            <a:r>
              <a:rPr lang="en-US" dirty="0">
                <a:solidFill>
                  <a:schemeClr val="tx1"/>
                </a:solidFill>
              </a:rPr>
              <a:t>directory will be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 smtClean="0">
                <a:solidFill>
                  <a:schemeClr val="tx1"/>
                </a:solidFill>
              </a:rPr>
              <a:t>runReport.bat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This is the executable batch file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It contains the java call, some help and samples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 smtClean="0">
                <a:solidFill>
                  <a:schemeClr val="tx1"/>
                </a:solidFill>
              </a:rPr>
              <a:t>Config.xml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The central configuration file of the tool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More details will be explained on the next slide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400" b="1" dirty="0" smtClean="0">
                <a:solidFill>
                  <a:schemeClr val="tx1"/>
                </a:solidFill>
              </a:rPr>
              <a:t>uros.jar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File containing all Java based functionality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 err="1">
                <a:solidFill>
                  <a:schemeClr val="tx1"/>
                </a:solidFill>
              </a:rPr>
              <a:t>a</a:t>
            </a:r>
            <a:r>
              <a:rPr lang="en-US" sz="1400" b="1" dirty="0" err="1" smtClean="0">
                <a:solidFill>
                  <a:schemeClr val="tx1"/>
                </a:solidFill>
              </a:rPr>
              <a:t>uros_lib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Directory containing some java libraries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400" b="1" dirty="0" smtClean="0">
                <a:solidFill>
                  <a:schemeClr val="tx1"/>
                </a:solidFill>
              </a:rPr>
              <a:t>uros_logo.ico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Some </a:t>
            </a:r>
            <a:r>
              <a:rPr lang="en-US" sz="1400" dirty="0" err="1" smtClean="0">
                <a:solidFill>
                  <a:schemeClr val="tx1"/>
                </a:solidFill>
              </a:rPr>
              <a:t>auros</a:t>
            </a:r>
            <a:r>
              <a:rPr lang="en-US" sz="1400" dirty="0" smtClean="0">
                <a:solidFill>
                  <a:schemeClr val="tx1"/>
                </a:solidFill>
              </a:rPr>
              <a:t> logo can be used as tool icon  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83" y="2514483"/>
            <a:ext cx="5003060" cy="344641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of the Tool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5" y="2502151"/>
            <a:ext cx="5198918" cy="3446413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 bwMode="auto">
          <a:xfrm>
            <a:off x="5519721" y="3551890"/>
            <a:ext cx="1393142" cy="137160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59745" y="1387903"/>
            <a:ext cx="11019576" cy="7890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Open the file “Config.xml using some XML Editor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The Ford Software Center offers the Oxygen XML Developer Software for everybody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After opening the file with “Oxygen”, choose “Grid” as view at the lower left corner of the Editor to get best viewing capabilities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 bwMode="auto">
          <a:xfrm>
            <a:off x="6961784" y="5703683"/>
            <a:ext cx="324302" cy="172453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3623094" y="1940943"/>
            <a:ext cx="508959" cy="23598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730062"/>
            <a:ext cx="6669186" cy="48733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of the Tool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5652" y="1387903"/>
            <a:ext cx="2273739" cy="2916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Configuration File Content</a:t>
            </a: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99518" y="2050477"/>
            <a:ext cx="4634331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Ford section contains the URL of the Ford Web Single Login</a:t>
            </a:r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830380" y="2240335"/>
            <a:ext cx="162223" cy="263529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8" name="Gerade Verbindung mit Pfeil 7"/>
          <p:cNvCxnSpPr>
            <a:stCxn id="5" idx="1"/>
            <a:endCxn id="6" idx="1"/>
          </p:cNvCxnSpPr>
          <p:nvPr/>
        </p:nvCxnSpPr>
        <p:spPr bwMode="auto">
          <a:xfrm flipH="1">
            <a:off x="6992603" y="2143580"/>
            <a:ext cx="406915" cy="22852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Geschweifte Klammer rechts 20"/>
          <p:cNvSpPr/>
          <p:nvPr/>
        </p:nvSpPr>
        <p:spPr bwMode="auto">
          <a:xfrm>
            <a:off x="6830381" y="2514690"/>
            <a:ext cx="162948" cy="671263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2" name="Gerade Verbindung mit Pfeil 21"/>
          <p:cNvCxnSpPr>
            <a:stCxn id="20" idx="1"/>
            <a:endCxn id="21" idx="1"/>
          </p:cNvCxnSpPr>
          <p:nvPr/>
        </p:nvCxnSpPr>
        <p:spPr bwMode="auto">
          <a:xfrm flipH="1" flipV="1">
            <a:off x="6993329" y="2850322"/>
            <a:ext cx="405463" cy="10907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feld 47"/>
          <p:cNvSpPr txBox="1"/>
          <p:nvPr/>
        </p:nvSpPr>
        <p:spPr>
          <a:xfrm>
            <a:off x="7405922" y="3682120"/>
            <a:ext cx="4627927" cy="880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</a:t>
            </a:r>
            <a:r>
              <a:rPr lang="en-US" dirty="0" err="1"/>
              <a:t>CheckList</a:t>
            </a:r>
            <a:r>
              <a:rPr lang="en-US" dirty="0"/>
              <a:t> </a:t>
            </a:r>
            <a:r>
              <a:rPr lang="en-US" dirty="0" smtClean="0"/>
              <a:t>section contains </a:t>
            </a:r>
            <a:r>
              <a:rPr lang="en-US" dirty="0"/>
              <a:t>all valid query arguments used by the Tool for Assessments Reports. 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They </a:t>
            </a:r>
            <a:r>
              <a:rPr lang="en-US" sz="1000" dirty="0"/>
              <a:t>all can be used </a:t>
            </a:r>
            <a:r>
              <a:rPr lang="en-US" sz="1000" dirty="0" smtClean="0"/>
              <a:t>with single or multiple values as </a:t>
            </a:r>
            <a:r>
              <a:rPr lang="en-US" sz="1000" dirty="0"/>
              <a:t>parameter to run the </a:t>
            </a:r>
            <a:r>
              <a:rPr lang="en-US" sz="1000" dirty="0" smtClean="0"/>
              <a:t>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When using multiple values, they must be separated by comma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The </a:t>
            </a:r>
            <a:r>
              <a:rPr lang="en-US" sz="1000" dirty="0"/>
              <a:t>Type assignment is used internally by the tool </a:t>
            </a:r>
            <a:r>
              <a:rPr lang="en-US" sz="1000" dirty="0" smtClean="0"/>
              <a:t>and </a:t>
            </a:r>
            <a:r>
              <a:rPr lang="en-US" sz="1000" dirty="0"/>
              <a:t>should not be changed</a:t>
            </a:r>
          </a:p>
        </p:txBody>
      </p:sp>
      <p:sp>
        <p:nvSpPr>
          <p:cNvPr id="49" name="Geschweifte Klammer rechts 48"/>
          <p:cNvSpPr/>
          <p:nvPr/>
        </p:nvSpPr>
        <p:spPr bwMode="auto">
          <a:xfrm>
            <a:off x="6830380" y="3197986"/>
            <a:ext cx="162223" cy="968769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50" name="Gerade Verbindung mit Pfeil 49"/>
          <p:cNvCxnSpPr>
            <a:stCxn id="48" idx="1"/>
            <a:endCxn id="49" idx="1"/>
          </p:cNvCxnSpPr>
          <p:nvPr/>
        </p:nvCxnSpPr>
        <p:spPr bwMode="auto">
          <a:xfrm flipH="1" flipV="1">
            <a:off x="6992603" y="3682371"/>
            <a:ext cx="413319" cy="43987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feld 52"/>
          <p:cNvSpPr txBox="1"/>
          <p:nvPr/>
        </p:nvSpPr>
        <p:spPr>
          <a:xfrm>
            <a:off x="7405922" y="1666312"/>
            <a:ext cx="4627927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</a:rPr>
              <a:t>Release</a:t>
            </a:r>
            <a:r>
              <a:rPr lang="en-US" sz="1100" dirty="0" smtClean="0">
                <a:solidFill>
                  <a:schemeClr val="tx1"/>
                </a:solidFill>
              </a:rPr>
              <a:t> Information Creation Date and Purpose of this file</a:t>
            </a:r>
          </a:p>
        </p:txBody>
      </p:sp>
      <p:sp>
        <p:nvSpPr>
          <p:cNvPr id="54" name="Geschweifte Klammer rechts 53"/>
          <p:cNvSpPr/>
          <p:nvPr/>
        </p:nvSpPr>
        <p:spPr bwMode="auto">
          <a:xfrm>
            <a:off x="6830380" y="1828058"/>
            <a:ext cx="114773" cy="400848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55" name="Gerade Verbindung mit Pfeil 54"/>
          <p:cNvCxnSpPr>
            <a:stCxn id="53" idx="1"/>
            <a:endCxn id="54" idx="1"/>
          </p:cNvCxnSpPr>
          <p:nvPr/>
        </p:nvCxnSpPr>
        <p:spPr bwMode="auto">
          <a:xfrm flipH="1">
            <a:off x="6945153" y="1759415"/>
            <a:ext cx="460769" cy="26906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/>
          <p:cNvSpPr txBox="1"/>
          <p:nvPr/>
        </p:nvSpPr>
        <p:spPr>
          <a:xfrm>
            <a:off x="7405922" y="4760321"/>
            <a:ext cx="4627927" cy="710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</a:t>
            </a:r>
            <a:r>
              <a:rPr lang="en-US" dirty="0" err="1"/>
              <a:t>IssueList</a:t>
            </a:r>
            <a:r>
              <a:rPr lang="en-US" dirty="0"/>
              <a:t> </a:t>
            </a:r>
            <a:r>
              <a:rPr lang="en-US" dirty="0" smtClean="0"/>
              <a:t>section has the same structure and rules like the </a:t>
            </a:r>
            <a:r>
              <a:rPr lang="en-US" dirty="0" err="1" smtClean="0"/>
              <a:t>CheckList</a:t>
            </a:r>
            <a:r>
              <a:rPr lang="en-US" dirty="0" smtClean="0"/>
              <a:t> section but it is used to configure Issue Reports.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 </a:t>
            </a:r>
            <a:r>
              <a:rPr lang="en-US" sz="1000" dirty="0"/>
              <a:t>addition </a:t>
            </a:r>
            <a:r>
              <a:rPr lang="en-US" sz="1000" dirty="0" smtClean="0"/>
              <a:t>most </a:t>
            </a:r>
            <a:r>
              <a:rPr lang="en-US" sz="1000" dirty="0"/>
              <a:t>attributes contains a </a:t>
            </a:r>
            <a:r>
              <a:rPr lang="en-US" sz="1000" dirty="0" smtClean="0"/>
              <a:t>fix list </a:t>
            </a:r>
            <a:r>
              <a:rPr lang="en-US" sz="1000" dirty="0"/>
              <a:t>of values, where some </a:t>
            </a:r>
            <a:r>
              <a:rPr lang="en-US" sz="1000" dirty="0" smtClean="0"/>
              <a:t>internal mapping </a:t>
            </a:r>
            <a:r>
              <a:rPr lang="en-US" sz="1000" dirty="0"/>
              <a:t>is </a:t>
            </a:r>
            <a:r>
              <a:rPr lang="en-US" sz="1000" dirty="0" smtClean="0"/>
              <a:t>required. In this case no other values are allowed.</a:t>
            </a:r>
            <a:endParaRPr lang="en-US" sz="1000" dirty="0"/>
          </a:p>
        </p:txBody>
      </p:sp>
      <p:sp>
        <p:nvSpPr>
          <p:cNvPr id="58" name="Geschweifte Klammer rechts 57"/>
          <p:cNvSpPr/>
          <p:nvPr/>
        </p:nvSpPr>
        <p:spPr bwMode="auto">
          <a:xfrm>
            <a:off x="6830038" y="4175004"/>
            <a:ext cx="138499" cy="1778535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59" name="Gerade Verbindung mit Pfeil 58"/>
          <p:cNvCxnSpPr>
            <a:stCxn id="57" idx="1"/>
            <a:endCxn id="58" idx="1"/>
          </p:cNvCxnSpPr>
          <p:nvPr/>
        </p:nvCxnSpPr>
        <p:spPr bwMode="auto">
          <a:xfrm flipH="1" flipV="1">
            <a:off x="6968537" y="5064272"/>
            <a:ext cx="437385" cy="5153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Geschweifte Klammer rechts 80"/>
          <p:cNvSpPr/>
          <p:nvPr/>
        </p:nvSpPr>
        <p:spPr bwMode="auto">
          <a:xfrm>
            <a:off x="6830037" y="5965799"/>
            <a:ext cx="138499" cy="58368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83" name="Gerade Verbindung mit Pfeil 82"/>
          <p:cNvCxnSpPr>
            <a:stCxn id="82" idx="1"/>
            <a:endCxn id="81" idx="1"/>
          </p:cNvCxnSpPr>
          <p:nvPr/>
        </p:nvCxnSpPr>
        <p:spPr bwMode="auto">
          <a:xfrm flipH="1">
            <a:off x="6968536" y="6109366"/>
            <a:ext cx="430256" cy="14827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hteck 2"/>
          <p:cNvSpPr/>
          <p:nvPr/>
        </p:nvSpPr>
        <p:spPr bwMode="auto">
          <a:xfrm>
            <a:off x="4011080" y="2837113"/>
            <a:ext cx="146851" cy="4571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011081" y="2971138"/>
            <a:ext cx="146851" cy="4571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4011080" y="3106804"/>
            <a:ext cx="146851" cy="4571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621913" y="2524621"/>
            <a:ext cx="1176553" cy="13316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>
            <a:off x="7398792" y="2434642"/>
            <a:ext cx="4635057" cy="1049518"/>
            <a:chOff x="7398792" y="2418099"/>
            <a:chExt cx="4635057" cy="1049518"/>
          </a:xfrm>
        </p:grpSpPr>
        <p:sp>
          <p:nvSpPr>
            <p:cNvPr id="20" name="Textfeld 19"/>
            <p:cNvSpPr txBox="1"/>
            <p:nvPr/>
          </p:nvSpPr>
          <p:spPr>
            <a:xfrm>
              <a:off x="7398792" y="2418099"/>
              <a:ext cx="4635057" cy="10495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>
                <a:lnSpc>
                  <a:spcPct val="110000"/>
                </a:lnSpc>
                <a:spcBef>
                  <a:spcPts val="0"/>
                </a:spcBef>
                <a:defRPr sz="1100">
                  <a:solidFill>
                    <a:schemeClr val="tx1"/>
                  </a:solidFill>
                </a:defRPr>
              </a:lvl1pPr>
            </a:lstStyle>
            <a:p>
              <a:r>
                <a:rPr lang="en-US" dirty="0"/>
                <a:t>The </a:t>
              </a:r>
              <a:r>
                <a:rPr lang="en-US" dirty="0" err="1"/>
                <a:t>Auros</a:t>
              </a:r>
              <a:r>
                <a:rPr lang="en-US" dirty="0"/>
                <a:t> section contains the flag for interactive or </a:t>
              </a:r>
              <a:r>
                <a:rPr lang="en-US" altLang="en-US" dirty="0"/>
                <a:t>parameterized </a:t>
              </a:r>
              <a:r>
                <a:rPr lang="en-US" dirty="0"/>
                <a:t>login and the Names and URLs of the </a:t>
              </a:r>
              <a:r>
                <a:rPr lang="en-US" dirty="0" err="1"/>
                <a:t>Auros</a:t>
              </a:r>
              <a:r>
                <a:rPr lang="en-US" dirty="0"/>
                <a:t> Web Services.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With </a:t>
              </a:r>
              <a:r>
                <a:rPr lang="en-US" sz="1000" dirty="0" smtClean="0"/>
                <a:t>the flag </a:t>
              </a:r>
              <a:r>
                <a:rPr lang="en-US" sz="1000" dirty="0" err="1" smtClean="0"/>
                <a:t>PromptForCredentials</a:t>
              </a:r>
              <a:r>
                <a:rPr lang="en-US" sz="1000" dirty="0" smtClean="0"/>
                <a:t> </a:t>
              </a:r>
              <a:r>
                <a:rPr lang="en-US" sz="1000" dirty="0"/>
                <a:t>set to “false”, the tool expects credentials as parameter. Supported values are “true” and “false” </a:t>
              </a:r>
              <a:endParaRPr lang="en-US" sz="1000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The </a:t>
              </a:r>
              <a:r>
                <a:rPr lang="en-US" sz="1000" dirty="0"/>
                <a:t>URLs shown </a:t>
              </a:r>
              <a:r>
                <a:rPr lang="en-US" sz="1000" dirty="0" smtClean="0"/>
                <a:t>in the </a:t>
              </a:r>
              <a:r>
                <a:rPr lang="en-US" sz="1000" dirty="0"/>
                <a:t>“Services” </a:t>
              </a:r>
              <a:r>
                <a:rPr lang="en-US" sz="1000" dirty="0" smtClean="0"/>
                <a:t>section indicates </a:t>
              </a:r>
              <a:r>
                <a:rPr lang="en-US" sz="1000" dirty="0"/>
                <a:t>that the </a:t>
              </a:r>
              <a:r>
                <a:rPr lang="en-US" sz="1000" dirty="0" smtClean="0"/>
                <a:t>Productive </a:t>
              </a:r>
              <a:r>
                <a:rPr lang="en-US" sz="1000" dirty="0"/>
                <a:t>Environment is used here</a:t>
              </a:r>
            </a:p>
          </p:txBody>
        </p:sp>
        <p:sp>
          <p:nvSpPr>
            <p:cNvPr id="28" name="Rechteck 27"/>
            <p:cNvSpPr/>
            <p:nvPr/>
          </p:nvSpPr>
          <p:spPr bwMode="auto">
            <a:xfrm>
              <a:off x="10907778" y="3119902"/>
              <a:ext cx="647826" cy="18950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 bwMode="auto">
            <a:xfrm>
              <a:off x="8298611" y="2793118"/>
              <a:ext cx="1259457" cy="1497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echteck 34"/>
          <p:cNvSpPr/>
          <p:nvPr/>
        </p:nvSpPr>
        <p:spPr bwMode="auto">
          <a:xfrm>
            <a:off x="1621914" y="6196806"/>
            <a:ext cx="1030852" cy="14370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7398792" y="5669245"/>
            <a:ext cx="4635057" cy="880241"/>
            <a:chOff x="7398792" y="5429469"/>
            <a:chExt cx="4494383" cy="880241"/>
          </a:xfrm>
        </p:grpSpPr>
        <p:sp>
          <p:nvSpPr>
            <p:cNvPr id="82" name="Textfeld 81"/>
            <p:cNvSpPr txBox="1"/>
            <p:nvPr/>
          </p:nvSpPr>
          <p:spPr>
            <a:xfrm>
              <a:off x="7398792" y="5429469"/>
              <a:ext cx="4494383" cy="8802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>
                <a:lnSpc>
                  <a:spcPct val="110000"/>
                </a:lnSpc>
                <a:spcBef>
                  <a:spcPts val="0"/>
                </a:spcBef>
                <a:defRPr sz="1100">
                  <a:solidFill>
                    <a:schemeClr val="tx1"/>
                  </a:solidFill>
                </a:defRPr>
              </a:lvl1pPr>
            </a:lstStyle>
            <a:p>
              <a:r>
                <a:rPr lang="en-US" dirty="0"/>
                <a:t>The </a:t>
              </a:r>
              <a:r>
                <a:rPr lang="en-US" dirty="0" err="1"/>
                <a:t>AssessmentReport</a:t>
              </a:r>
              <a:r>
                <a:rPr lang="en-US" dirty="0"/>
                <a:t> and </a:t>
              </a:r>
              <a:r>
                <a:rPr lang="en-US" dirty="0" err="1"/>
                <a:t>IssueReport</a:t>
              </a:r>
              <a:r>
                <a:rPr lang="en-US" dirty="0"/>
                <a:t> section contains the properties which should be stored as the result in the Excel File.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In addition the </a:t>
              </a:r>
              <a:r>
                <a:rPr lang="en-US" sz="1000" dirty="0" err="1"/>
                <a:t>IssueReport</a:t>
              </a:r>
              <a:r>
                <a:rPr lang="en-US" sz="1000" dirty="0"/>
                <a:t> section contains a parameter “</a:t>
              </a:r>
              <a:r>
                <a:rPr lang="en-US" sz="1000" dirty="0" err="1"/>
                <a:t>ChunkSize</a:t>
              </a:r>
              <a:r>
                <a:rPr lang="en-US" sz="1000" dirty="0"/>
                <a:t>” to split up Issue queries into chunks. This will avoid that the </a:t>
              </a:r>
              <a:r>
                <a:rPr lang="en-US" sz="1000" dirty="0" err="1"/>
                <a:t>Auros</a:t>
              </a:r>
              <a:r>
                <a:rPr lang="en-US" sz="1000" dirty="0"/>
                <a:t> Reporting Tool will exceed some time limit set in </a:t>
              </a:r>
              <a:r>
                <a:rPr lang="en-US" sz="1000" dirty="0" err="1"/>
                <a:t>Auros</a:t>
              </a:r>
              <a:r>
                <a:rPr lang="en-US" sz="1000" dirty="0"/>
                <a:t> (details see next slide)</a:t>
              </a:r>
            </a:p>
          </p:txBody>
        </p:sp>
        <p:sp>
          <p:nvSpPr>
            <p:cNvPr id="36" name="Rechteck 35"/>
            <p:cNvSpPr/>
            <p:nvPr/>
          </p:nvSpPr>
          <p:spPr bwMode="auto">
            <a:xfrm>
              <a:off x="10630121" y="5820373"/>
              <a:ext cx="719356" cy="133166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9" y="1799046"/>
            <a:ext cx="6135057" cy="46931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of the Tool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5652" y="1387903"/>
            <a:ext cx="2273739" cy="2916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Configuration File Content</a:t>
            </a: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6928012" y="2299796"/>
            <a:ext cx="4813531" cy="13034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AssessmentReport</a:t>
            </a:r>
            <a:r>
              <a:rPr lang="en-US" dirty="0"/>
              <a:t> </a:t>
            </a:r>
            <a:r>
              <a:rPr lang="en-US" dirty="0" smtClean="0"/>
              <a:t>section </a:t>
            </a:r>
            <a:r>
              <a:rPr lang="en-US" dirty="0"/>
              <a:t>contains the Names and the Container of the attributes to be reported for assessments</a:t>
            </a:r>
            <a:r>
              <a:rPr lang="en-US" dirty="0" smtClean="0"/>
              <a:t>.</a:t>
            </a:r>
          </a:p>
          <a:p>
            <a:r>
              <a:rPr lang="en-US" dirty="0"/>
              <a:t>The Order will be used as the order of attributes in the resulting Excel </a:t>
            </a:r>
            <a:r>
              <a:rPr lang="en-US" dirty="0" smtClean="0"/>
              <a:t>file</a:t>
            </a:r>
            <a:br>
              <a:rPr lang="en-US" dirty="0" smtClean="0"/>
            </a:br>
            <a:r>
              <a:rPr lang="en-US" dirty="0" smtClean="0"/>
              <a:t>The Name is used as internal name.</a:t>
            </a:r>
          </a:p>
          <a:p>
            <a:r>
              <a:rPr lang="en-US" dirty="0"/>
              <a:t>The </a:t>
            </a:r>
            <a:r>
              <a:rPr lang="en-US" dirty="0" err="1" smtClean="0"/>
              <a:t>DisplayName</a:t>
            </a:r>
            <a:r>
              <a:rPr lang="en-US" dirty="0" smtClean="0"/>
              <a:t> </a:t>
            </a:r>
            <a:r>
              <a:rPr lang="en-US" dirty="0"/>
              <a:t>is used as header </a:t>
            </a:r>
            <a:r>
              <a:rPr lang="en-US" dirty="0" smtClean="0"/>
              <a:t>name in Excel an can be changed.</a:t>
            </a:r>
            <a:endParaRPr lang="en-US" dirty="0"/>
          </a:p>
          <a:p>
            <a:r>
              <a:rPr lang="en-US" dirty="0" smtClean="0"/>
              <a:t>The Container definition is not used </a:t>
            </a:r>
            <a:r>
              <a:rPr lang="en-US" dirty="0"/>
              <a:t>by the tool, but if </a:t>
            </a:r>
            <a:r>
              <a:rPr lang="en-US" dirty="0" smtClean="0"/>
              <a:t>it is possible to remove all attributes belonging to the same container the </a:t>
            </a:r>
            <a:r>
              <a:rPr lang="en-US" dirty="0"/>
              <a:t>tool will work </a:t>
            </a:r>
            <a:r>
              <a:rPr lang="en-US" dirty="0" smtClean="0"/>
              <a:t>faster</a:t>
            </a:r>
            <a:endParaRPr lang="en-US" dirty="0"/>
          </a:p>
        </p:txBody>
      </p:sp>
      <p:sp>
        <p:nvSpPr>
          <p:cNvPr id="28" name="Geschweifte Klammer rechts 27"/>
          <p:cNvSpPr/>
          <p:nvPr/>
        </p:nvSpPr>
        <p:spPr bwMode="auto">
          <a:xfrm>
            <a:off x="6270282" y="1799046"/>
            <a:ext cx="201886" cy="2112802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9" name="Gerade Verbindung mit Pfeil 28"/>
          <p:cNvCxnSpPr>
            <a:stCxn id="27" idx="1"/>
            <a:endCxn id="28" idx="1"/>
          </p:cNvCxnSpPr>
          <p:nvPr/>
        </p:nvCxnSpPr>
        <p:spPr bwMode="auto">
          <a:xfrm flipH="1" flipV="1">
            <a:off x="6472168" y="2855447"/>
            <a:ext cx="455844" cy="9606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feld 36"/>
          <p:cNvSpPr txBox="1"/>
          <p:nvPr/>
        </p:nvSpPr>
        <p:spPr>
          <a:xfrm>
            <a:off x="6928011" y="4887129"/>
            <a:ext cx="4813532" cy="931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IssueReport</a:t>
            </a:r>
            <a:r>
              <a:rPr lang="en-US" dirty="0"/>
              <a:t> section  contains the Names of the attributes to be reported for issues. For issues there is no such “container” mechanism.</a:t>
            </a:r>
          </a:p>
          <a:p>
            <a:r>
              <a:rPr lang="en-US" dirty="0"/>
              <a:t>Same as for Assessments the Order will be used as the order of attributes in the resulting Excel </a:t>
            </a:r>
            <a:r>
              <a:rPr lang="en-US" dirty="0" smtClean="0"/>
              <a:t>file, the Name as some internal name for the </a:t>
            </a:r>
            <a:r>
              <a:rPr lang="en-US" dirty="0" err="1" smtClean="0"/>
              <a:t>DisplayName</a:t>
            </a:r>
            <a:r>
              <a:rPr lang="en-US" dirty="0" smtClean="0"/>
              <a:t> as the header name in Excel</a:t>
            </a:r>
            <a:endParaRPr lang="en-US" dirty="0"/>
          </a:p>
        </p:txBody>
      </p:sp>
      <p:sp>
        <p:nvSpPr>
          <p:cNvPr id="38" name="Geschweifte Klammer rechts 37"/>
          <p:cNvSpPr/>
          <p:nvPr/>
        </p:nvSpPr>
        <p:spPr bwMode="auto">
          <a:xfrm>
            <a:off x="6270282" y="4031339"/>
            <a:ext cx="201886" cy="24671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39" name="Gerade Verbindung mit Pfeil 38"/>
          <p:cNvCxnSpPr>
            <a:stCxn id="37" idx="1"/>
            <a:endCxn id="38" idx="1"/>
          </p:cNvCxnSpPr>
          <p:nvPr/>
        </p:nvCxnSpPr>
        <p:spPr bwMode="auto">
          <a:xfrm flipH="1" flipV="1">
            <a:off x="6472168" y="5264916"/>
            <a:ext cx="455843" cy="8772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feld 50"/>
          <p:cNvSpPr txBox="1"/>
          <p:nvPr/>
        </p:nvSpPr>
        <p:spPr>
          <a:xfrm>
            <a:off x="6928011" y="3694015"/>
            <a:ext cx="4813532" cy="558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ChunkSize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set to 150. This will query for 150 Issues at once.</a:t>
            </a:r>
            <a:br>
              <a:rPr lang="en-US" dirty="0"/>
            </a:br>
            <a:r>
              <a:rPr lang="en-US" dirty="0" smtClean="0"/>
              <a:t>For example the tool would perform 10 issue queries to report </a:t>
            </a:r>
            <a:r>
              <a:rPr lang="en-US" dirty="0"/>
              <a:t>1500 </a:t>
            </a:r>
            <a:r>
              <a:rPr lang="en-US" dirty="0" smtClean="0"/>
              <a:t>Issues using this setting. Can be changed in case of report issues for “</a:t>
            </a:r>
            <a:r>
              <a:rPr lang="en-US" dirty="0" err="1" smtClean="0"/>
              <a:t>IssueReports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52" name="Gerade Verbindung mit Pfeil 51"/>
          <p:cNvCxnSpPr>
            <a:stCxn id="51" idx="1"/>
          </p:cNvCxnSpPr>
          <p:nvPr/>
        </p:nvCxnSpPr>
        <p:spPr bwMode="auto">
          <a:xfrm flipH="1">
            <a:off x="6245591" y="3973322"/>
            <a:ext cx="682420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 bwMode="auto">
          <a:xfrm>
            <a:off x="931799" y="3906738"/>
            <a:ext cx="1176553" cy="13316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928012" y="3700501"/>
            <a:ext cx="689114" cy="16482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928012" y="1804263"/>
            <a:ext cx="4813531" cy="1717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General Rule: Less Properties will cause a faster report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Setup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6" y="2045934"/>
            <a:ext cx="6434153" cy="3619211"/>
          </a:xfrm>
          <a:prstGeom prst="rect">
            <a:avLst/>
          </a:prstGeom>
        </p:spPr>
      </p:pic>
      <p:sp>
        <p:nvSpPr>
          <p:cNvPr id="4" name="Nach unten gekrümmter Pfeil 3"/>
          <p:cNvSpPr/>
          <p:nvPr/>
        </p:nvSpPr>
        <p:spPr bwMode="auto">
          <a:xfrm rot="255803">
            <a:off x="2726495" y="3574684"/>
            <a:ext cx="3993948" cy="959667"/>
          </a:xfrm>
          <a:prstGeom prst="curvedDownArrow">
            <a:avLst>
              <a:gd name="adj1" fmla="val 25000"/>
              <a:gd name="adj2" fmla="val 75920"/>
              <a:gd name="adj3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53" y="2824135"/>
            <a:ext cx="2825138" cy="2841010"/>
          </a:xfrm>
          <a:prstGeom prst="rect">
            <a:avLst/>
          </a:prstGeom>
        </p:spPr>
      </p:pic>
      <p:sp>
        <p:nvSpPr>
          <p:cNvPr id="5" name="Nach oben gebogener Pfeil 4"/>
          <p:cNvSpPr/>
          <p:nvPr/>
        </p:nvSpPr>
        <p:spPr bwMode="auto">
          <a:xfrm>
            <a:off x="5451893" y="5729136"/>
            <a:ext cx="1966824" cy="862858"/>
          </a:xfrm>
          <a:prstGeom prst="bentUpArrow">
            <a:avLst>
              <a:gd name="adj1" fmla="val 34481"/>
              <a:gd name="adj2" fmla="val 37497"/>
              <a:gd name="adj3" fmla="val 35529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 smtClean="0">
                <a:solidFill>
                  <a:schemeClr val="tx1"/>
                </a:solidFill>
              </a:rPr>
              <a:t>Give some meaningful name to the shortcut</a:t>
            </a:r>
          </a:p>
        </p:txBody>
      </p:sp>
      <p:sp>
        <p:nvSpPr>
          <p:cNvPr id="8" name="Nach oben gebogener Pfeil 7"/>
          <p:cNvSpPr/>
          <p:nvPr/>
        </p:nvSpPr>
        <p:spPr bwMode="auto">
          <a:xfrm flipH="1">
            <a:off x="7969666" y="4894119"/>
            <a:ext cx="3715969" cy="1692626"/>
          </a:xfrm>
          <a:prstGeom prst="bentUpArrow">
            <a:avLst>
              <a:gd name="adj1" fmla="val 21362"/>
              <a:gd name="adj2" fmla="val 21533"/>
              <a:gd name="adj3" fmla="val 24795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 smtClean="0">
                <a:solidFill>
                  <a:schemeClr val="tx1"/>
                </a:solidFill>
              </a:rPr>
              <a:t>Change Symbol, if you like.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 smtClean="0">
                <a:solidFill>
                  <a:schemeClr val="tx1"/>
                </a:solidFill>
              </a:rPr>
              <a:t>Some </a:t>
            </a:r>
            <a:r>
              <a:rPr lang="en-US" sz="1000" b="1" dirty="0" err="1" smtClean="0">
                <a:solidFill>
                  <a:schemeClr val="tx1"/>
                </a:solidFill>
              </a:rPr>
              <a:t>Auros</a:t>
            </a:r>
            <a:r>
              <a:rPr lang="en-US" sz="1000" b="1" dirty="0" smtClean="0">
                <a:solidFill>
                  <a:schemeClr val="tx1"/>
                </a:solidFill>
              </a:rPr>
              <a:t> Icon is located in the installation directory</a:t>
            </a:r>
          </a:p>
        </p:txBody>
      </p:sp>
      <p:sp>
        <p:nvSpPr>
          <p:cNvPr id="6" name="Pfeil nach links 5"/>
          <p:cNvSpPr/>
          <p:nvPr/>
        </p:nvSpPr>
        <p:spPr bwMode="auto">
          <a:xfrm>
            <a:off x="8931177" y="3625747"/>
            <a:ext cx="2754458" cy="603665"/>
          </a:xfrm>
          <a:prstGeom prst="lef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>
                <a:solidFill>
                  <a:schemeClr val="tx1"/>
                </a:solidFill>
              </a:rPr>
              <a:t>Use </a:t>
            </a:r>
            <a:r>
              <a:rPr lang="en-US" sz="1000" b="1" dirty="0" smtClean="0">
                <a:solidFill>
                  <a:schemeClr val="tx1"/>
                </a:solidFill>
              </a:rPr>
              <a:t>the “Target” to specify details of functionality (see next slide for details) 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2791932" y="5729273"/>
            <a:ext cx="371420" cy="3338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Nach oben gebogener Pfeil 9"/>
          <p:cNvSpPr/>
          <p:nvPr/>
        </p:nvSpPr>
        <p:spPr bwMode="auto">
          <a:xfrm>
            <a:off x="3190224" y="5070232"/>
            <a:ext cx="3214763" cy="1034915"/>
          </a:xfrm>
          <a:prstGeom prst="bentUpArrow">
            <a:avLst>
              <a:gd name="adj1" fmla="val 37830"/>
              <a:gd name="adj2" fmla="val 34854"/>
              <a:gd name="adj3" fmla="val 4177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 smtClean="0">
                <a:solidFill>
                  <a:schemeClr val="tx1"/>
                </a:solidFill>
              </a:rPr>
              <a:t>Create a </a:t>
            </a:r>
            <a:r>
              <a:rPr lang="en-US" sz="1000" b="1" dirty="0" err="1" smtClean="0">
                <a:solidFill>
                  <a:schemeClr val="tx1"/>
                </a:solidFill>
              </a:rPr>
              <a:t>shotcut</a:t>
            </a:r>
            <a:r>
              <a:rPr lang="en-US" sz="1000" b="1" dirty="0" smtClean="0">
                <a:solidFill>
                  <a:schemeClr val="tx1"/>
                </a:solidFill>
              </a:rPr>
              <a:t> from the “runReport.bat” to e.g. your Desktop (use the right mouse button)</a:t>
            </a:r>
          </a:p>
        </p:txBody>
      </p:sp>
      <p:sp>
        <p:nvSpPr>
          <p:cNvPr id="11" name="Ellipse 10"/>
          <p:cNvSpPr/>
          <p:nvPr/>
        </p:nvSpPr>
        <p:spPr bwMode="auto">
          <a:xfrm>
            <a:off x="5026729" y="6258166"/>
            <a:ext cx="371420" cy="3338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Ellipse 12"/>
          <p:cNvSpPr/>
          <p:nvPr/>
        </p:nvSpPr>
        <p:spPr bwMode="auto">
          <a:xfrm>
            <a:off x="11739378" y="6258166"/>
            <a:ext cx="371420" cy="3338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Ellipse 13"/>
          <p:cNvSpPr/>
          <p:nvPr/>
        </p:nvSpPr>
        <p:spPr bwMode="auto">
          <a:xfrm>
            <a:off x="11739378" y="3760665"/>
            <a:ext cx="371420" cy="3338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494174" y="2045934"/>
            <a:ext cx="1931929" cy="905054"/>
          </a:xfrm>
          <a:prstGeom prst="downArrow">
            <a:avLst>
              <a:gd name="adj1" fmla="val 44965"/>
              <a:gd name="adj2" fmla="val 6719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 smtClean="0">
                <a:solidFill>
                  <a:schemeClr val="tx1"/>
                </a:solidFill>
              </a:rPr>
              <a:t>Properties </a:t>
            </a:r>
            <a:r>
              <a:rPr lang="en-US" sz="1000" b="1" dirty="0">
                <a:solidFill>
                  <a:schemeClr val="tx1"/>
                </a:solidFill>
              </a:rPr>
              <a:t>of the shortcut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07796" y="1395554"/>
            <a:ext cx="643415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My recommendation is </a:t>
            </a:r>
            <a:r>
              <a:rPr lang="en-US" dirty="0"/>
              <a:t>to create a “shortcut</a:t>
            </a:r>
            <a:r>
              <a:rPr lang="en-US" dirty="0" smtClean="0"/>
              <a:t>” of the “</a:t>
            </a:r>
            <a:r>
              <a:rPr lang="en-US" dirty="0" err="1" smtClean="0"/>
              <a:t>runReport</a:t>
            </a:r>
            <a:r>
              <a:rPr lang="en-US" dirty="0" smtClean="0"/>
              <a:t>” batch file</a:t>
            </a:r>
          </a:p>
          <a:p>
            <a:r>
              <a:rPr lang="en-US" dirty="0" smtClean="0"/>
              <a:t>to </a:t>
            </a:r>
            <a:r>
              <a:rPr lang="en-US" dirty="0"/>
              <a:t>avoid typing long parameters </a:t>
            </a:r>
            <a:r>
              <a:rPr lang="en-US" dirty="0" smtClean="0"/>
              <a:t>every time you create a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smtClean="0"/>
              <a:t>Setup (</a:t>
            </a:r>
            <a:r>
              <a:rPr lang="en-US" dirty="0"/>
              <a:t>cont</a:t>
            </a:r>
            <a:r>
              <a:rPr lang="en-US" dirty="0" smtClean="0"/>
              <a:t>.)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3" y="1866558"/>
            <a:ext cx="2825138" cy="284101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27" y="1866558"/>
            <a:ext cx="5648325" cy="2924175"/>
          </a:xfrm>
          <a:prstGeom prst="rect">
            <a:avLst/>
          </a:prstGeom>
        </p:spPr>
      </p:pic>
      <p:sp>
        <p:nvSpPr>
          <p:cNvPr id="16" name="Pfeil nach links und rechts 15"/>
          <p:cNvSpPr/>
          <p:nvPr/>
        </p:nvSpPr>
        <p:spPr bwMode="auto">
          <a:xfrm>
            <a:off x="3228481" y="2353473"/>
            <a:ext cx="3005846" cy="1241903"/>
          </a:xfrm>
          <a:prstGeom prst="left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00" b="1" dirty="0">
                <a:solidFill>
                  <a:schemeClr val="tx1"/>
                </a:solidFill>
              </a:rPr>
              <a:t>Specify the Target for functionality </a:t>
            </a:r>
            <a:r>
              <a:rPr lang="en-US" sz="1000" b="1" dirty="0" smtClean="0">
                <a:solidFill>
                  <a:schemeClr val="tx1"/>
                </a:solidFill>
              </a:rPr>
              <a:t>details. Recommendation: Use some Editor and copy/paste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22188" y="1402332"/>
            <a:ext cx="2416046" cy="3734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Properties of Shortcut</a:t>
            </a:r>
          </a:p>
        </p:txBody>
      </p:sp>
      <p:sp>
        <p:nvSpPr>
          <p:cNvPr id="4" name="Pfeil nach rechts 3"/>
          <p:cNvSpPr/>
          <p:nvPr/>
        </p:nvSpPr>
        <p:spPr bwMode="auto">
          <a:xfrm>
            <a:off x="8082952" y="5624423"/>
            <a:ext cx="3140014" cy="73324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For details </a:t>
            </a:r>
            <a:r>
              <a:rPr lang="en-US" dirty="0">
                <a:solidFill>
                  <a:schemeClr val="tx1"/>
                </a:solidFill>
              </a:rPr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41811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20995" y="4863351"/>
            <a:ext cx="11622192" cy="10938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</a:rPr>
              <a:t>This Issue Report sample Target (</a:t>
            </a:r>
            <a:r>
              <a:rPr lang="en-US" sz="1200" b="1" dirty="0" err="1" smtClean="0">
                <a:solidFill>
                  <a:schemeClr val="tx1"/>
                </a:solidFill>
              </a:rPr>
              <a:t>cmd</a:t>
            </a:r>
            <a:r>
              <a:rPr lang="en-US" sz="1200" b="1" dirty="0" smtClean="0">
                <a:solidFill>
                  <a:schemeClr val="tx1"/>
                </a:solidFill>
              </a:rPr>
              <a:t> line) uses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parameterized </a:t>
            </a:r>
            <a:r>
              <a:rPr lang="en-US" sz="1200" dirty="0" smtClean="0">
                <a:solidFill>
                  <a:schemeClr val="tx1"/>
                </a:solidFill>
              </a:rPr>
              <a:t>credentials (</a:t>
            </a:r>
            <a:r>
              <a:rPr lang="en-US" sz="1200" dirty="0">
                <a:solidFill>
                  <a:schemeClr val="tx1"/>
                </a:solidFill>
              </a:rPr>
              <a:t>Important: Usage of interactive credentials needs to be defined in </a:t>
            </a:r>
            <a:r>
              <a:rPr lang="en-US" sz="1200" dirty="0" err="1">
                <a:solidFill>
                  <a:schemeClr val="tx1"/>
                </a:solidFill>
              </a:rPr>
              <a:t>config</a:t>
            </a:r>
            <a:r>
              <a:rPr lang="en-US" sz="1200" dirty="0">
                <a:solidFill>
                  <a:schemeClr val="tx1"/>
                </a:solidFill>
              </a:rPr>
              <a:t> file. </a:t>
            </a:r>
            <a:r>
              <a:rPr lang="en-US" sz="1200" dirty="0" smtClean="0">
                <a:solidFill>
                  <a:schemeClr val="tx1"/>
                </a:solidFill>
              </a:rPr>
              <a:t>If interactive leave </a:t>
            </a:r>
            <a:r>
              <a:rPr lang="en-US" sz="1200" dirty="0">
                <a:solidFill>
                  <a:schemeClr val="tx1"/>
                </a:solidFill>
              </a:rPr>
              <a:t>off this </a:t>
            </a:r>
            <a:r>
              <a:rPr lang="en-US" sz="1200" dirty="0" smtClean="0">
                <a:solidFill>
                  <a:schemeClr val="tx1"/>
                </a:solidFill>
              </a:rPr>
              <a:t>parameters here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err="1">
                <a:solidFill>
                  <a:schemeClr val="tx1"/>
                </a:solidFill>
              </a:rPr>
              <a:t>c.p</a:t>
            </a:r>
            <a:r>
              <a:rPr lang="en-US" sz="1200" dirty="0">
                <a:solidFill>
                  <a:schemeClr val="tx1"/>
                </a:solidFill>
              </a:rPr>
              <a:t>. page 5)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project and status as </a:t>
            </a:r>
            <a:r>
              <a:rPr lang="en-US" sz="1200" dirty="0">
                <a:solidFill>
                  <a:schemeClr val="tx1"/>
                </a:solidFill>
              </a:rPr>
              <a:t>Filter (could be just one or </a:t>
            </a:r>
            <a:r>
              <a:rPr lang="en-US" sz="1200" dirty="0" smtClean="0">
                <a:solidFill>
                  <a:schemeClr val="tx1"/>
                </a:solidFill>
              </a:rPr>
              <a:t>more Filter)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suffix “CD6_2020-Pending-Test” as identifier in </a:t>
            </a:r>
            <a:r>
              <a:rPr lang="en-US" sz="1200" dirty="0" smtClean="0">
                <a:solidFill>
                  <a:schemeClr val="tx1"/>
                </a:solidFill>
              </a:rPr>
              <a:t>the Result filename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“C:\</a:t>
            </a:r>
            <a:r>
              <a:rPr lang="en-US" sz="1200" dirty="0" err="1">
                <a:solidFill>
                  <a:schemeClr val="tx1"/>
                </a:solidFill>
              </a:rPr>
              <a:t>Auros</a:t>
            </a:r>
            <a:r>
              <a:rPr lang="en-US" sz="1200" dirty="0">
                <a:solidFill>
                  <a:schemeClr val="tx1"/>
                </a:solidFill>
              </a:rPr>
              <a:t> Output Folder\“ </a:t>
            </a:r>
            <a:r>
              <a:rPr lang="en-US" sz="1200" dirty="0" smtClean="0">
                <a:solidFill>
                  <a:schemeClr val="tx1"/>
                </a:solidFill>
              </a:rPr>
              <a:t>as the output </a:t>
            </a:r>
            <a:r>
              <a:rPr lang="en-US" sz="1200" dirty="0">
                <a:solidFill>
                  <a:schemeClr val="tx1"/>
                </a:solidFill>
              </a:rPr>
              <a:t>Folder </a:t>
            </a:r>
            <a:r>
              <a:rPr lang="en-US" sz="1200" dirty="0" smtClean="0">
                <a:solidFill>
                  <a:schemeClr val="tx1"/>
                </a:solidFill>
              </a:rPr>
              <a:t>to store the Result (</a:t>
            </a:r>
            <a:r>
              <a:rPr lang="en-US" sz="1200" b="1" dirty="0">
                <a:solidFill>
                  <a:schemeClr val="tx1"/>
                </a:solidFill>
              </a:rPr>
              <a:t>Important: </a:t>
            </a:r>
            <a:r>
              <a:rPr lang="en-US" sz="1200" b="1" dirty="0" smtClean="0">
                <a:solidFill>
                  <a:schemeClr val="tx1"/>
                </a:solidFill>
              </a:rPr>
              <a:t>As shown above, please </a:t>
            </a:r>
            <a:r>
              <a:rPr lang="en-US" sz="1200" b="1" dirty="0">
                <a:solidFill>
                  <a:schemeClr val="tx1"/>
                </a:solidFill>
              </a:rPr>
              <a:t>use double </a:t>
            </a:r>
            <a:r>
              <a:rPr lang="en-US" sz="1200" b="1" dirty="0" smtClean="0">
                <a:solidFill>
                  <a:schemeClr val="tx1"/>
                </a:solidFill>
              </a:rPr>
              <a:t>backslashes </a:t>
            </a:r>
            <a:r>
              <a:rPr lang="en-US" sz="1200" b="1" dirty="0">
                <a:solidFill>
                  <a:schemeClr val="tx1"/>
                </a:solidFill>
              </a:rPr>
              <a:t>as directory separator) 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20995" y="2483962"/>
            <a:ext cx="11622191" cy="1027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</a:rPr>
              <a:t>This Assessment Report sample Target (</a:t>
            </a:r>
            <a:r>
              <a:rPr lang="en-US" sz="1200" b="1" dirty="0" err="1" smtClean="0">
                <a:solidFill>
                  <a:schemeClr val="tx1"/>
                </a:solidFill>
              </a:rPr>
              <a:t>cmd</a:t>
            </a:r>
            <a:r>
              <a:rPr lang="en-US" sz="1200" b="1" dirty="0" smtClean="0">
                <a:solidFill>
                  <a:schemeClr val="tx1"/>
                </a:solidFill>
              </a:rPr>
              <a:t> line) uses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parameterized credentials (Important: Usage of interactive credentials needs to be defined in </a:t>
            </a:r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r>
              <a:rPr lang="en-US" sz="1200" dirty="0" smtClean="0">
                <a:solidFill>
                  <a:schemeClr val="tx1"/>
                </a:solidFill>
              </a:rPr>
              <a:t> file. If interactive leave off this parameters here – </a:t>
            </a:r>
            <a:r>
              <a:rPr lang="en-US" sz="1200" dirty="0" err="1" smtClean="0">
                <a:solidFill>
                  <a:schemeClr val="tx1"/>
                </a:solidFill>
              </a:rPr>
              <a:t>c.p</a:t>
            </a:r>
            <a:r>
              <a:rPr lang="en-US" sz="1200" dirty="0" smtClean="0">
                <a:solidFill>
                  <a:schemeClr val="tx1"/>
                </a:solidFill>
              </a:rPr>
              <a:t>. page 5)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dirty="0" smtClean="0">
                <a:solidFill>
                  <a:schemeClr val="tx1"/>
                </a:solidFill>
              </a:rPr>
              <a:t>ops and project as Filter (could be just one or more Filter)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suffix “U725_2021_DPA5_MyTest” </a:t>
            </a:r>
            <a:r>
              <a:rPr lang="en-US" sz="1200" dirty="0" smtClean="0">
                <a:solidFill>
                  <a:schemeClr val="tx1"/>
                </a:solidFill>
              </a:rPr>
              <a:t>as identifier in the Result filename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"C:\Auros Output Folder\“ </a:t>
            </a:r>
            <a:r>
              <a:rPr lang="en-US" sz="1200" dirty="0" smtClean="0">
                <a:solidFill>
                  <a:schemeClr val="tx1"/>
                </a:solidFill>
              </a:rPr>
              <a:t>as the output Folder to store </a:t>
            </a:r>
            <a:r>
              <a:rPr lang="en-US" sz="1200" dirty="0">
                <a:solidFill>
                  <a:schemeClr val="tx1"/>
                </a:solidFill>
              </a:rPr>
              <a:t>the </a:t>
            </a:r>
            <a:r>
              <a:rPr lang="en-US" sz="1200" dirty="0" smtClean="0">
                <a:solidFill>
                  <a:schemeClr val="tx1"/>
                </a:solidFill>
              </a:rPr>
              <a:t>Result (</a:t>
            </a:r>
            <a:r>
              <a:rPr lang="en-US" sz="1200" b="1" dirty="0" smtClean="0">
                <a:solidFill>
                  <a:schemeClr val="tx1"/>
                </a:solidFill>
              </a:rPr>
              <a:t>Important</a:t>
            </a:r>
            <a:r>
              <a:rPr lang="en-US" sz="1200" b="1" dirty="0">
                <a:solidFill>
                  <a:schemeClr val="tx1"/>
                </a:solidFill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</a:rPr>
              <a:t>As shown above, please </a:t>
            </a:r>
            <a:r>
              <a:rPr lang="en-US" sz="1200" b="1" dirty="0">
                <a:solidFill>
                  <a:schemeClr val="tx1"/>
                </a:solidFill>
              </a:rPr>
              <a:t>use double </a:t>
            </a:r>
            <a:r>
              <a:rPr lang="en-US" sz="1200" b="1" dirty="0" smtClean="0">
                <a:solidFill>
                  <a:schemeClr val="tx1"/>
                </a:solidFill>
              </a:rPr>
              <a:t>backslashes </a:t>
            </a:r>
            <a:r>
              <a:rPr lang="en-US" sz="1200" b="1" dirty="0">
                <a:solidFill>
                  <a:schemeClr val="tx1"/>
                </a:solidFill>
              </a:rPr>
              <a:t>as directory </a:t>
            </a:r>
            <a:r>
              <a:rPr lang="en-US" sz="1200" b="1" dirty="0" smtClean="0">
                <a:solidFill>
                  <a:schemeClr val="tx1"/>
                </a:solidFill>
              </a:rPr>
              <a:t>separator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endParaRPr lang="en-US" sz="1200" b="1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830195" y="5072401"/>
            <a:ext cx="11012991" cy="216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830196" y="2680959"/>
            <a:ext cx="11012990" cy="216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830195" y="3088765"/>
            <a:ext cx="4696061" cy="216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830195" y="3292668"/>
            <a:ext cx="10573925" cy="216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830195" y="2884862"/>
            <a:ext cx="4086861" cy="216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97" y="1761260"/>
            <a:ext cx="11622190" cy="5424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Setup (cont.)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2796307" y="2041169"/>
            <a:ext cx="2352559" cy="21913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8850" y="134792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Assessment Report </a:t>
            </a:r>
            <a:endParaRPr lang="en-US" dirty="0"/>
          </a:p>
        </p:txBody>
      </p:sp>
      <p:sp>
        <p:nvSpPr>
          <p:cNvPr id="11" name="Rechteck 10"/>
          <p:cNvSpPr/>
          <p:nvPr/>
        </p:nvSpPr>
        <p:spPr bwMode="auto">
          <a:xfrm>
            <a:off x="5212240" y="2032495"/>
            <a:ext cx="2448562" cy="21913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7724176" y="2041169"/>
            <a:ext cx="2114384" cy="2191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9901934" y="2009650"/>
            <a:ext cx="1941253" cy="21913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1964" y="3755318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Issue </a:t>
            </a:r>
            <a:r>
              <a:rPr lang="en-US" dirty="0">
                <a:solidFill>
                  <a:schemeClr val="tx1"/>
                </a:solidFill>
              </a:rPr>
              <a:t>Report </a:t>
            </a:r>
            <a:endParaRPr lang="en-US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6" y="4124650"/>
            <a:ext cx="11622191" cy="542373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 bwMode="auto">
          <a:xfrm>
            <a:off x="2796307" y="4424074"/>
            <a:ext cx="2352559" cy="21913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5212240" y="4415400"/>
            <a:ext cx="2448562" cy="21913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7724176" y="4424074"/>
            <a:ext cx="2114384" cy="2191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9901934" y="4392555"/>
            <a:ext cx="1941253" cy="21913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830196" y="5480207"/>
            <a:ext cx="4696060" cy="216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830195" y="5684110"/>
            <a:ext cx="10573926" cy="216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830195" y="5276304"/>
            <a:ext cx="4086861" cy="216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0898" y="6250989"/>
            <a:ext cx="4321834" cy="2039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rgbClr val="FF0000"/>
                </a:solidFill>
              </a:rPr>
              <a:t> *</a:t>
            </a:r>
            <a:r>
              <a:rPr lang="en-US" sz="1200" dirty="0" smtClean="0">
                <a:solidFill>
                  <a:schemeClr val="tx1"/>
                </a:solidFill>
              </a:rPr>
              <a:t> Multiple Values for one Filter have to be separated by comma 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5298" y="5275877"/>
            <a:ext cx="172528" cy="191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rgbClr val="FF0000"/>
                </a:solidFill>
              </a:rPr>
              <a:t>*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3809" y="2892551"/>
            <a:ext cx="172528" cy="191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rgbClr val="FF0000"/>
                </a:solidFill>
              </a:rPr>
              <a:t>*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heme/theme1.xml><?xml version="1.0" encoding="utf-8"?>
<a:theme xmlns:a="http://schemas.openxmlformats.org/drawingml/2006/main" name="Default Theme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efault Theme" id="{65A74CCF-57AE-41C9-9BB4-F250ECC12A2F}" vid="{C648B551-A9BA-49CC-8A26-6ED5A4E7004D}"/>
    </a:ext>
  </a:extLst>
</a:theme>
</file>

<file path=ppt/theme/theme2.xml><?xml version="1.0" encoding="utf-8"?>
<a:theme xmlns:a="http://schemas.openxmlformats.org/drawingml/2006/main" name="1_Default Theme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Default Theme" id="{65A74CCF-57AE-41C9-9BB4-F250ECC12A2F}" vid="{C648B551-A9BA-49CC-8A26-6ED5A4E700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1153</Words>
  <Application>Microsoft Office PowerPoint</Application>
  <PresentationFormat>Custom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Calibri</vt:lpstr>
      <vt:lpstr>Wingdings</vt:lpstr>
      <vt:lpstr>ヒラギノ角ゴ Pro W3</vt:lpstr>
      <vt:lpstr>Default Theme</vt:lpstr>
      <vt:lpstr>1_Default Theme</vt:lpstr>
      <vt:lpstr>Auros Reporting Tool Technical User Guide v 1.3</vt:lpstr>
      <vt:lpstr>Project Scope</vt:lpstr>
      <vt:lpstr>Report Tool Installation</vt:lpstr>
      <vt:lpstr>Configuration of the Tool</vt:lpstr>
      <vt:lpstr>Configuration of the Tool</vt:lpstr>
      <vt:lpstr>Configuration of the Tool</vt:lpstr>
      <vt:lpstr>Report Setup</vt:lpstr>
      <vt:lpstr>Report Setup (cont.)</vt:lpstr>
      <vt:lpstr>Report Setup (cont.)</vt:lpstr>
      <vt:lpstr>Report Files for Assessments and Issues</vt:lpstr>
      <vt:lpstr>Running The Report Tool And Its Message Output</vt:lpstr>
      <vt:lpstr>The Report Tool And Error Logging</vt:lpstr>
    </vt:vector>
  </TitlesOfParts>
  <Company>Siemens Industry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McCrackin, Hugh</dc:creator>
  <cp:keywords>C_Unrestricted</cp:keywords>
  <cp:lastModifiedBy>Nauroth, Frank (F.)</cp:lastModifiedBy>
  <cp:revision>546</cp:revision>
  <dcterms:created xsi:type="dcterms:W3CDTF">2016-09-21T18:25:48Z</dcterms:created>
  <dcterms:modified xsi:type="dcterms:W3CDTF">2019-03-28T12:25:53Z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